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5AC"/>
    <a:srgbClr val="107A74"/>
    <a:srgbClr val="F1D906"/>
    <a:srgbClr val="143161"/>
    <a:srgbClr val="A18616"/>
    <a:srgbClr val="FCE400"/>
    <a:srgbClr val="147B5F"/>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99" autoAdjust="0"/>
    <p:restoredTop sz="94657" autoAdjust="0"/>
  </p:normalViewPr>
  <p:slideViewPr>
    <p:cSldViewPr snapToGrid="0" snapToObjects="1" showGuides="1">
      <p:cViewPr>
        <p:scale>
          <a:sx n="40" d="100"/>
          <a:sy n="40" d="100"/>
        </p:scale>
        <p:origin x="2896" y="216"/>
      </p:cViewPr>
      <p:guideLst>
        <p:guide orient="horz" pos="3318"/>
        <p:guide orient="horz" pos="288"/>
        <p:guide orient="horz" pos="20160"/>
        <p:guide orient="horz"/>
        <p:guide pos="581"/>
        <p:guide pos="27069"/>
        <p:guide orient="horz" pos="20036"/>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image" Target="../media/image3.wmf"/><Relationship Id="rId2"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333786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2.wmf"/><Relationship Id="rId12" Type="http://schemas.openxmlformats.org/officeDocument/2006/relationships/oleObject" Target="../embeddings/oleObject3.bin"/><Relationship Id="rId13" Type="http://schemas.openxmlformats.org/officeDocument/2006/relationships/image" Target="../media/image3.wmf"/><Relationship Id="rId14" Type="http://schemas.openxmlformats.org/officeDocument/2006/relationships/image" Target="../media/image9.png"/><Relationship Id="rId15" Type="http://schemas.openxmlformats.org/officeDocument/2006/relationships/oleObject" Target="../embeddings/oleObject4.bin"/><Relationship Id="rId16" Type="http://schemas.openxmlformats.org/officeDocument/2006/relationships/image" Target="../media/image4.wmf"/><Relationship Id="rId17" Type="http://schemas.openxmlformats.org/officeDocument/2006/relationships/hyperlink" Target="http://www.facebook.com/pages/PosterPresentationscom/217914411419?v=app_4949752878&amp;ref=ts" TargetMode="External"/><Relationship Id="rId1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vmlDrawing" Target="../drawings/vmlDrawing1.v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oleObject" Target="../embeddings/oleObject1.bin"/><Relationship Id="rId9" Type="http://schemas.openxmlformats.org/officeDocument/2006/relationships/image" Target="../media/image1.wmf"/><Relationship Id="rId10" Type="http://schemas.openxmlformats.org/officeDocument/2006/relationships/oleObject" Target="../embeddings/oleObject2.bin"/></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7.bin"/><Relationship Id="rId16" Type="http://schemas.openxmlformats.org/officeDocument/2006/relationships/image" Target="../media/image1.wmf"/><Relationship Id="rId17" Type="http://schemas.openxmlformats.org/officeDocument/2006/relationships/oleObject" Target="../embeddings/oleObject8.bin"/><Relationship Id="rId1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vmlDrawing" Target="../drawings/vmlDrawing2.vml"/><Relationship Id="rId4" Type="http://schemas.openxmlformats.org/officeDocument/2006/relationships/oleObject" Target="../embeddings/oleObject5.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6.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4" Type="http://schemas.openxmlformats.org/officeDocument/2006/relationships/image" Target="../media/image8.png"/><Relationship Id="rId15" Type="http://schemas.openxmlformats.org/officeDocument/2006/relationships/oleObject" Target="../embeddings/oleObject11.bin"/><Relationship Id="rId16" Type="http://schemas.openxmlformats.org/officeDocument/2006/relationships/image" Target="../media/image1.wmf"/><Relationship Id="rId17" Type="http://schemas.openxmlformats.org/officeDocument/2006/relationships/oleObject" Target="../embeddings/oleObject12.bin"/><Relationship Id="rId18" Type="http://schemas.openxmlformats.org/officeDocument/2006/relationships/image" Target="../media/image2.wmf"/><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vmlDrawing" Target="../drawings/vmlDrawing3.vml"/><Relationship Id="rId4" Type="http://schemas.openxmlformats.org/officeDocument/2006/relationships/oleObject" Target="../embeddings/oleObject9.bin"/><Relationship Id="rId5" Type="http://schemas.openxmlformats.org/officeDocument/2006/relationships/image" Target="../media/image3.wmf"/><Relationship Id="rId6" Type="http://schemas.openxmlformats.org/officeDocument/2006/relationships/image" Target="../media/image9.png"/><Relationship Id="rId7" Type="http://schemas.openxmlformats.org/officeDocument/2006/relationships/oleObject" Target="../embeddings/oleObject10.bin"/><Relationship Id="rId8" Type="http://schemas.openxmlformats.org/officeDocument/2006/relationships/image" Target="../media/image4.wmf"/><Relationship Id="rId9" Type="http://schemas.openxmlformats.org/officeDocument/2006/relationships/hyperlink" Target="http://www.facebook.com/pages/PosterPresentationscom/217914411419?v=app_4949752878&amp;ref=ts" TargetMode="External"/><Relationship Id="rId10"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922338"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587692"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253046"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2918399"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56"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57"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58"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59"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6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6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6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6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8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8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18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18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smtClean="0">
                <a:solidFill>
                  <a:schemeClr val="bg1">
                    <a:lumMod val="75000"/>
                  </a:schemeClr>
                </a:solidFill>
                <a:latin typeface="Arial" charset="0"/>
              </a:rPr>
              <a:t>RESEARCH POSTER PRESENTATION </a:t>
            </a:r>
            <a:r>
              <a:rPr lang="en-US" sz="600" b="1" dirty="0">
                <a:solidFill>
                  <a:schemeClr val="bg1">
                    <a:lumMod val="75000"/>
                  </a:schemeClr>
                </a:solidFill>
                <a:latin typeface="Arial" charset="0"/>
              </a:rPr>
              <a:t>DESIGN © </a:t>
            </a:r>
            <a:r>
              <a:rPr lang="en-US" sz="600" b="1" dirty="0" smtClean="0">
                <a:solidFill>
                  <a:schemeClr val="bg1">
                    <a:lumMod val="75000"/>
                  </a:schemeClr>
                </a:solidFill>
                <a:latin typeface="Arial" charset="0"/>
              </a:rPr>
              <a:t>2015</a:t>
            </a:r>
            <a:endParaRPr lang="en-US" sz="600" b="1" dirty="0">
              <a:solidFill>
                <a:schemeClr val="bg1">
                  <a:lumMod val="75000"/>
                </a:schemeClr>
              </a:solidFill>
              <a:latin typeface="Arial" charset="0"/>
            </a:endParaRP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jpeg"/><Relationship Id="rId6" Type="http://schemas.openxmlformats.org/officeDocument/2006/relationships/image" Target="../media/image14.jpe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just"/>
            <a:r>
              <a:rPr lang="en-US" dirty="0">
                <a:latin typeface="Avenir Book" charset="0"/>
                <a:ea typeface="Avenir Book" charset="0"/>
                <a:cs typeface="Avenir Book" charset="0"/>
              </a:rPr>
              <a:t>Trees and shrubs growing in temperate environments are at risk of being exposed to late spring freezes, or false springs, which can be detrimental to growth. </a:t>
            </a:r>
            <a:r>
              <a:rPr lang="en-US" dirty="0" smtClean="0">
                <a:latin typeface="Avenir Book" charset="0"/>
                <a:ea typeface="Avenir Book" charset="0"/>
                <a:cs typeface="Avenir Book" charset="0"/>
              </a:rPr>
              <a:t>Individuals </a:t>
            </a:r>
            <a:r>
              <a:rPr lang="en-US" dirty="0">
                <a:latin typeface="Avenir Book" charset="0"/>
                <a:ea typeface="Avenir Book" charset="0"/>
                <a:cs typeface="Avenir Book" charset="0"/>
              </a:rPr>
              <a:t>at certain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between budburst and full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are more likely to incur damage from a freezing event than individuals past the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phenophase</a:t>
            </a:r>
            <a:r>
              <a:rPr lang="en-US" dirty="0">
                <a:latin typeface="Avenir Book" charset="0"/>
                <a:ea typeface="Avenir Book" charset="0"/>
                <a:cs typeface="Avenir Book" charset="0"/>
              </a:rPr>
              <a:t>. The rate of budburst and the length of time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is a crucial indicator for predicting level of damage from a false spring event. We will refer to the timing of these collective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budburst to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as the duration of vegetative risk. In our study, we are assessing the effects of false spring events on the duration of vegetative risk. In a growth chamber experiment, we exposed 7 native deciduous tree species to a freezing event. In one treatment, drought conditions were applied prior to budburst and then individuals were put in a growth chamber for 24 hours at -</a:t>
            </a:r>
            <a:r>
              <a:rPr lang="en-US" dirty="0" smtClean="0">
                <a:latin typeface="Avenir Book" charset="0"/>
                <a:ea typeface="Avenir Book" charset="0"/>
                <a:cs typeface="Avenir Book" charset="0"/>
              </a:rPr>
              <a:t>3ºC</a:t>
            </a:r>
            <a:r>
              <a:rPr lang="en-US" dirty="0">
                <a:latin typeface="Avenir Book" charset="0"/>
                <a:ea typeface="Avenir Book" charset="0"/>
                <a:cs typeface="Avenir Book" charset="0"/>
              </a:rPr>
              <a:t>, the second treatment maintained higher soil moisture levels prior to budburst and then was put in the same chamber and each group was compared to a control group. Our results indicate that freezing events </a:t>
            </a:r>
            <a:r>
              <a:rPr lang="en-US" dirty="0" smtClean="0">
                <a:latin typeface="Avenir Book" charset="0"/>
                <a:ea typeface="Avenir Book" charset="0"/>
                <a:cs typeface="Avenir Book" charset="0"/>
              </a:rPr>
              <a:t>occurring </a:t>
            </a:r>
            <a:r>
              <a:rPr lang="en-US" dirty="0">
                <a:latin typeface="Avenir Book" charset="0"/>
                <a:ea typeface="Avenir Book" charset="0"/>
                <a:cs typeface="Avenir Book" charset="0"/>
              </a:rPr>
              <a:t>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cause the duration of vegetative risk to increase. This increase could potentially expose leaf buds to more freezing events and subsequently increase the level of damage incurred</a:t>
            </a:r>
            <a:r>
              <a:rPr lang="en-US" dirty="0" smtClean="0">
                <a:latin typeface="Avenir Book" charset="0"/>
                <a:ea typeface="Avenir Book" charset="0"/>
                <a:cs typeface="Avenir Book" charset="0"/>
              </a:rPr>
              <a:t>.. </a:t>
            </a:r>
            <a:endParaRPr lang="en-US" dirty="0">
              <a:latin typeface="Avenir Book" charset="0"/>
              <a:ea typeface="Avenir Book" charset="0"/>
              <a:cs typeface="Avenir Book" charset="0"/>
            </a:endParaRPr>
          </a:p>
        </p:txBody>
      </p:sp>
      <p:sp>
        <p:nvSpPr>
          <p:cNvPr id="3" name="Text Placeholder 2"/>
          <p:cNvSpPr>
            <a:spLocks noGrp="1"/>
          </p:cNvSpPr>
          <p:nvPr>
            <p:ph type="body" sz="quarter" idx="11"/>
          </p:nvPr>
        </p:nvSpPr>
        <p:spPr>
          <a:xfrm>
            <a:off x="922341" y="4665355"/>
            <a:ext cx="10048875" cy="861766"/>
          </a:xfrm>
          <a:ln w="31750">
            <a:solidFill>
              <a:schemeClr val="tx1"/>
            </a:solidFill>
          </a:ln>
        </p:spPr>
        <p:txBody>
          <a:bodyPr/>
          <a:lstStyle/>
          <a:p>
            <a:r>
              <a:rPr lang="en-US" sz="4400" dirty="0" smtClean="0"/>
              <a:t>ABSTRACT</a:t>
            </a:r>
            <a:endParaRPr lang="en-US" sz="4400" dirty="0"/>
          </a:p>
        </p:txBody>
      </p:sp>
      <p:sp>
        <p:nvSpPr>
          <p:cNvPr id="4" name="Text Placeholder 3"/>
          <p:cNvSpPr>
            <a:spLocks noGrp="1"/>
          </p:cNvSpPr>
          <p:nvPr>
            <p:ph type="body" sz="quarter" idx="19"/>
          </p:nvPr>
        </p:nvSpPr>
        <p:spPr>
          <a:xfrm>
            <a:off x="902601" y="21328594"/>
            <a:ext cx="10058400" cy="1138751"/>
          </a:xfrm>
          <a:ln w="31750">
            <a:solidFill>
              <a:schemeClr val="tx1"/>
            </a:solidFill>
          </a:ln>
        </p:spPr>
        <p:txBody>
          <a:bodyPr/>
          <a:lstStyle/>
          <a:p>
            <a:pPr algn="ctr"/>
            <a:r>
              <a:rPr lang="en-US" sz="4400" b="1" dirty="0" smtClean="0">
                <a:latin typeface="Avenir Black" charset="0"/>
                <a:ea typeface="Avenir Black" charset="0"/>
                <a:cs typeface="Avenir Black" charset="0"/>
              </a:rPr>
              <a:t>OBJECTIVES</a:t>
            </a:r>
            <a:endParaRPr lang="en-US" sz="4400" b="1" dirty="0">
              <a:latin typeface="Avenir Black" charset="0"/>
              <a:ea typeface="Avenir Black" charset="0"/>
              <a:cs typeface="Avenir Black" charset="0"/>
            </a:endParaRPr>
          </a:p>
        </p:txBody>
      </p:sp>
      <p:sp>
        <p:nvSpPr>
          <p:cNvPr id="16" name="Text Placeholder 15"/>
          <p:cNvSpPr>
            <a:spLocks noGrp="1"/>
          </p:cNvSpPr>
          <p:nvPr>
            <p:ph type="body" sz="quarter" idx="21"/>
          </p:nvPr>
        </p:nvSpPr>
        <p:spPr/>
        <p:txBody>
          <a:bodyPr/>
          <a:lstStyle/>
          <a:p>
            <a:r>
              <a:rPr lang="en-US" dirty="0" smtClean="0"/>
              <a:t>Harvard University | Arnold Arboretum</a:t>
            </a:r>
            <a:endParaRPr lang="en-US" dirty="0"/>
          </a:p>
        </p:txBody>
      </p:sp>
      <p:sp>
        <p:nvSpPr>
          <p:cNvPr id="92" name="Text Placeholder 91"/>
          <p:cNvSpPr>
            <a:spLocks noGrp="1"/>
          </p:cNvSpPr>
          <p:nvPr>
            <p:ph type="body" sz="quarter" idx="25"/>
          </p:nvPr>
        </p:nvSpPr>
        <p:spPr/>
        <p:txBody>
          <a:bodyPr/>
          <a:lstStyle/>
          <a:p>
            <a:endParaRPr lang="en-US"/>
          </a:p>
        </p:txBody>
      </p:sp>
      <p:sp>
        <p:nvSpPr>
          <p:cNvPr id="93" name="Text Placeholder 92"/>
          <p:cNvSpPr>
            <a:spLocks noGrp="1"/>
          </p:cNvSpPr>
          <p:nvPr>
            <p:ph type="body" sz="quarter" idx="26"/>
          </p:nvPr>
        </p:nvSpPr>
        <p:spPr>
          <a:xfrm>
            <a:off x="32905536" y="5582573"/>
            <a:ext cx="10047018" cy="1692749"/>
          </a:xfrm>
        </p:spPr>
        <p:txBody>
          <a:bodyPr/>
          <a:lstStyle/>
          <a:p>
            <a:r>
              <a:rPr lang="en-US" dirty="0"/>
              <a:t>Further studies are needed to investigate the amount of damage a freezing event causes and if a second freeze is as damaging</a:t>
            </a:r>
          </a:p>
          <a:p>
            <a:endParaRPr lang="en-US" dirty="0"/>
          </a:p>
        </p:txBody>
      </p:sp>
      <p:sp>
        <p:nvSpPr>
          <p:cNvPr id="94" name="Text Placeholder 93"/>
          <p:cNvSpPr>
            <a:spLocks noGrp="1"/>
          </p:cNvSpPr>
          <p:nvPr>
            <p:ph type="body" sz="quarter" idx="27"/>
          </p:nvPr>
        </p:nvSpPr>
        <p:spPr/>
        <p:txBody>
          <a:bodyPr/>
          <a:lstStyle/>
          <a:p>
            <a:endParaRPr lang="en-US"/>
          </a:p>
        </p:txBody>
      </p:sp>
      <p:sp>
        <p:nvSpPr>
          <p:cNvPr id="95" name="Text Placeholder 94"/>
          <p:cNvSpPr>
            <a:spLocks noGrp="1"/>
          </p:cNvSpPr>
          <p:nvPr>
            <p:ph type="body" sz="quarter" idx="28"/>
          </p:nvPr>
        </p:nvSpPr>
        <p:spPr/>
        <p:txBody>
          <a:bodyPr/>
          <a:lstStyle/>
          <a:p>
            <a:endParaRPr lang="en-US"/>
          </a:p>
        </p:txBody>
      </p:sp>
      <p:sp>
        <p:nvSpPr>
          <p:cNvPr id="96" name="Text Placeholder 95"/>
          <p:cNvSpPr>
            <a:spLocks noGrp="1"/>
          </p:cNvSpPr>
          <p:nvPr>
            <p:ph type="body" sz="quarter" idx="29"/>
          </p:nvPr>
        </p:nvSpPr>
        <p:spPr/>
        <p:txBody>
          <a:bodyPr/>
          <a:lstStyle/>
          <a:p>
            <a:endParaRPr lang="en-US"/>
          </a:p>
        </p:txBody>
      </p:sp>
      <p:sp>
        <p:nvSpPr>
          <p:cNvPr id="97" name="Text Placeholder 96"/>
          <p:cNvSpPr>
            <a:spLocks noGrp="1"/>
          </p:cNvSpPr>
          <p:nvPr>
            <p:ph type="body" sz="quarter" idx="30"/>
          </p:nvPr>
        </p:nvSpPr>
        <p:spPr/>
        <p:txBody>
          <a:bodyPr/>
          <a:lstStyle/>
          <a:p>
            <a:endParaRPr lang="en-US"/>
          </a:p>
        </p:txBody>
      </p:sp>
      <p:sp>
        <p:nvSpPr>
          <p:cNvPr id="98" name="Text Placeholder 97"/>
          <p:cNvSpPr>
            <a:spLocks noGrp="1"/>
          </p:cNvSpPr>
          <p:nvPr>
            <p:ph type="body" sz="quarter" idx="150"/>
          </p:nvPr>
        </p:nvSpPr>
        <p:spPr/>
        <p:txBody>
          <a:bodyPr/>
          <a:lstStyle/>
          <a:p>
            <a:r>
              <a:rPr lang="en-US" dirty="0" smtClean="0"/>
              <a:t>HARVARD UNIVERSITY | ARNOLD ARBORETUM</a:t>
            </a:r>
            <a:endParaRPr lang="en-US" dirty="0"/>
          </a:p>
        </p:txBody>
      </p:sp>
      <p:sp>
        <p:nvSpPr>
          <p:cNvPr id="99" name="Text Placeholder 98"/>
          <p:cNvSpPr>
            <a:spLocks noGrp="1"/>
          </p:cNvSpPr>
          <p:nvPr>
            <p:ph type="body" sz="quarter" idx="151"/>
          </p:nvPr>
        </p:nvSpPr>
        <p:spPr/>
        <p:txBody>
          <a:bodyPr>
            <a:normAutofit/>
          </a:bodyPr>
          <a:lstStyle/>
          <a:p>
            <a:r>
              <a:rPr lang="en-US" sz="5400" b="0" dirty="0" smtClean="0"/>
              <a:t>Cat Chamberlain &amp; Lizzie </a:t>
            </a:r>
            <a:r>
              <a:rPr lang="en-US" sz="5400" b="0" dirty="0" err="1" smtClean="0"/>
              <a:t>Wolkovich</a:t>
            </a:r>
            <a:endParaRPr lang="en-US" sz="5400" b="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0421" y="12434761"/>
            <a:ext cx="10114494" cy="770439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62990" y="12434761"/>
            <a:ext cx="9744221" cy="7422356"/>
          </a:xfrm>
          <a:prstGeom prst="rect">
            <a:avLst/>
          </a:prstGeom>
        </p:spPr>
      </p:pic>
      <p:sp>
        <p:nvSpPr>
          <p:cNvPr id="22" name="Rounded Rectangle 21"/>
          <p:cNvSpPr/>
          <p:nvPr/>
        </p:nvSpPr>
        <p:spPr>
          <a:xfrm>
            <a:off x="1404257" y="14284165"/>
            <a:ext cx="2514600" cy="986228"/>
          </a:xfrm>
          <a:prstGeom prst="roundRect">
            <a:avLst/>
          </a:prstGeom>
          <a:gradFill flip="none" rotWithShape="1">
            <a:gsLst>
              <a:gs pos="0">
                <a:srgbClr val="107A74">
                  <a:tint val="66000"/>
                  <a:satMod val="160000"/>
                </a:srgbClr>
              </a:gs>
              <a:gs pos="50000">
                <a:srgbClr val="107A74">
                  <a:tint val="44500"/>
                  <a:satMod val="160000"/>
                </a:srgbClr>
              </a:gs>
              <a:gs pos="100000">
                <a:srgbClr val="107A74">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rPr>
              <a:t>Budburst</a:t>
            </a:r>
            <a:endParaRPr lang="en-US" sz="4400" dirty="0">
              <a:solidFill>
                <a:schemeClr val="accent5">
                  <a:lumMod val="50000"/>
                </a:schemeClr>
              </a:solidFill>
            </a:endParaRPr>
          </a:p>
        </p:txBody>
      </p:sp>
      <p:sp>
        <p:nvSpPr>
          <p:cNvPr id="23" name="Rounded Rectangle 22"/>
          <p:cNvSpPr/>
          <p:nvPr/>
        </p:nvSpPr>
        <p:spPr>
          <a:xfrm>
            <a:off x="7707085" y="14284165"/>
            <a:ext cx="2498558" cy="986228"/>
          </a:xfrm>
          <a:prstGeom prst="roundRect">
            <a:avLst/>
          </a:prstGeom>
          <a:gradFill flip="none" rotWithShape="1">
            <a:gsLst>
              <a:gs pos="0">
                <a:srgbClr val="107A74">
                  <a:tint val="66000"/>
                  <a:satMod val="160000"/>
                </a:srgbClr>
              </a:gs>
              <a:gs pos="50000">
                <a:srgbClr val="107A74">
                  <a:tint val="44500"/>
                  <a:satMod val="160000"/>
                </a:srgbClr>
              </a:gs>
              <a:gs pos="100000">
                <a:srgbClr val="107A74">
                  <a:tint val="23500"/>
                  <a:satMod val="160000"/>
                </a:srgb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smtClean="0">
                <a:solidFill>
                  <a:schemeClr val="accent5">
                    <a:lumMod val="50000"/>
                  </a:schemeClr>
                </a:solidFill>
              </a:rPr>
              <a:t>Leafout</a:t>
            </a:r>
            <a:endParaRPr lang="en-US" sz="4400" dirty="0">
              <a:solidFill>
                <a:schemeClr val="accent5">
                  <a:lumMod val="50000"/>
                </a:schemeClr>
              </a:solidFill>
            </a:endParaRPr>
          </a:p>
        </p:txBody>
      </p:sp>
      <p:cxnSp>
        <p:nvCxnSpPr>
          <p:cNvPr id="25" name="Straight Arrow Connector 24"/>
          <p:cNvCxnSpPr>
            <a:stCxn id="22" idx="3"/>
            <a:endCxn id="23" idx="1"/>
          </p:cNvCxnSpPr>
          <p:nvPr/>
        </p:nvCxnSpPr>
        <p:spPr>
          <a:xfrm>
            <a:off x="3918857" y="14777279"/>
            <a:ext cx="3788228"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2" idx="3"/>
          </p:cNvCxnSpPr>
          <p:nvPr/>
        </p:nvCxnSpPr>
        <p:spPr>
          <a:xfrm>
            <a:off x="3918857" y="14777279"/>
            <a:ext cx="0" cy="904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918857" y="15698229"/>
            <a:ext cx="3788228"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7085" y="14777279"/>
            <a:ext cx="0" cy="920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755676" y="15698229"/>
            <a:ext cx="0" cy="471601"/>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569194" y="16186030"/>
            <a:ext cx="6372963" cy="769441"/>
          </a:xfrm>
          <a:prstGeom prst="rect">
            <a:avLst/>
          </a:prstGeom>
          <a:noFill/>
          <a:ln>
            <a:solidFill>
              <a:schemeClr val="accent6">
                <a:lumMod val="50000"/>
              </a:schemeClr>
            </a:solidFill>
          </a:ln>
        </p:spPr>
        <p:txBody>
          <a:bodyPr wrap="none" rtlCol="0">
            <a:spAutoFit/>
          </a:bodyPr>
          <a:lstStyle/>
          <a:p>
            <a:r>
              <a:rPr lang="en-US" sz="4400" dirty="0" smtClean="0">
                <a:solidFill>
                  <a:schemeClr val="accent6">
                    <a:lumMod val="50000"/>
                  </a:schemeClr>
                </a:solidFill>
              </a:rPr>
              <a:t>Duration of Vegetative Risk</a:t>
            </a:r>
            <a:endParaRPr lang="en-US" sz="4400" dirty="0">
              <a:solidFill>
                <a:schemeClr val="accent6">
                  <a:lumMod val="50000"/>
                </a:schemeClr>
              </a:solidFill>
            </a:endParaRPr>
          </a:p>
        </p:txBody>
      </p:sp>
      <p:pic>
        <p:nvPicPr>
          <p:cNvPr id="61" name="ALNINC_budburst.jpg" descr="ALNINC_budburst.jpg"/>
          <p:cNvPicPr>
            <a:picLocks noChangeAspect="1"/>
          </p:cNvPicPr>
          <p:nvPr/>
        </p:nvPicPr>
        <p:blipFill>
          <a:blip r:embed="rId5">
            <a:extLst/>
          </a:blip>
          <a:srcRect l="21237" r="21237"/>
          <a:stretch>
            <a:fillRect/>
          </a:stretch>
        </p:blipFill>
        <p:spPr>
          <a:xfrm>
            <a:off x="1653757" y="17820308"/>
            <a:ext cx="2015599" cy="2335907"/>
          </a:xfrm>
          <a:prstGeom prst="rect">
            <a:avLst/>
          </a:prstGeom>
          <a:ln>
            <a:solidFill>
              <a:schemeClr val="accent5">
                <a:lumMod val="50000"/>
              </a:schemeClr>
            </a:solidFill>
          </a:ln>
        </p:spPr>
      </p:pic>
      <p:pic>
        <p:nvPicPr>
          <p:cNvPr id="62" name="9A5A3391.jpg" descr="9A5A3391.jpg"/>
          <p:cNvPicPr>
            <a:picLocks noChangeAspect="1"/>
          </p:cNvPicPr>
          <p:nvPr/>
        </p:nvPicPr>
        <p:blipFill>
          <a:blip r:embed="rId6">
            <a:extLst/>
          </a:blip>
          <a:srcRect l="21710" r="21710"/>
          <a:stretch>
            <a:fillRect/>
          </a:stretch>
        </p:blipFill>
        <p:spPr>
          <a:xfrm>
            <a:off x="7950933" y="17803253"/>
            <a:ext cx="1982447" cy="2335907"/>
          </a:xfrm>
          <a:prstGeom prst="rect">
            <a:avLst/>
          </a:prstGeom>
          <a:ln>
            <a:solidFill>
              <a:schemeClr val="accent5">
                <a:lumMod val="50000"/>
              </a:schemeClr>
            </a:solidFill>
          </a:ln>
        </p:spPr>
      </p:pic>
      <p:cxnSp>
        <p:nvCxnSpPr>
          <p:cNvPr id="63" name="Straight Arrow Connector 62"/>
          <p:cNvCxnSpPr>
            <a:stCxn id="61" idx="3"/>
            <a:endCxn id="62" idx="1"/>
          </p:cNvCxnSpPr>
          <p:nvPr/>
        </p:nvCxnSpPr>
        <p:spPr>
          <a:xfrm flipV="1">
            <a:off x="3669356" y="18971207"/>
            <a:ext cx="4281577" cy="17055"/>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685397" y="17375645"/>
            <a:ext cx="4265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50933" y="17375645"/>
            <a:ext cx="0" cy="1595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669356" y="17375645"/>
            <a:ext cx="16041" cy="1696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755675" y="16955471"/>
            <a:ext cx="0" cy="420174"/>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9" name="Table 88"/>
          <p:cNvGraphicFramePr>
            <a:graphicFrameLocks noGrp="1"/>
          </p:cNvGraphicFramePr>
          <p:nvPr>
            <p:extLst>
              <p:ext uri="{D42A27DB-BD31-4B8C-83A1-F6EECF244321}">
                <p14:modId xmlns:p14="http://schemas.microsoft.com/office/powerpoint/2010/main" val="336920754"/>
              </p:ext>
            </p:extLst>
          </p:nvPr>
        </p:nvGraphicFramePr>
        <p:xfrm>
          <a:off x="24177171" y="24768905"/>
          <a:ext cx="6193971" cy="4622524"/>
        </p:xfrm>
        <a:graphic>
          <a:graphicData uri="http://schemas.openxmlformats.org/drawingml/2006/table">
            <a:tbl>
              <a:tblPr firstRow="1" bandRow="1">
                <a:tableStyleId>{5C22544A-7EE6-4342-B048-85BDC9FD1C3A}</a:tableStyleId>
              </a:tblPr>
              <a:tblGrid>
                <a:gridCol w="2064657"/>
                <a:gridCol w="2064657"/>
                <a:gridCol w="2064657"/>
              </a:tblGrid>
              <a:tr h="1155631">
                <a:tc>
                  <a:txBody>
                    <a:bodyPr/>
                    <a:lstStyle/>
                    <a:p>
                      <a:r>
                        <a:rPr lang="en-US" sz="2800" dirty="0" smtClean="0"/>
                        <a:t>TREATMENT</a:t>
                      </a:r>
                      <a:endParaRPr lang="en-US" sz="2800" dirty="0"/>
                    </a:p>
                  </a:txBody>
                  <a:tcPr anchor="ctr" anchorCtr="1"/>
                </a:tc>
                <a:tc>
                  <a:txBody>
                    <a:bodyPr/>
                    <a:lstStyle/>
                    <a:p>
                      <a:r>
                        <a:rPr lang="en-US" sz="2800" dirty="0" smtClean="0"/>
                        <a:t>MEAN RISK</a:t>
                      </a:r>
                      <a:endParaRPr lang="en-US" sz="2800" dirty="0"/>
                    </a:p>
                  </a:txBody>
                  <a:tcPr anchor="ctr" anchorCtr="1"/>
                </a:tc>
                <a:tc>
                  <a:txBody>
                    <a:bodyPr/>
                    <a:lstStyle/>
                    <a:p>
                      <a:r>
                        <a:rPr lang="en-US" sz="2800" dirty="0" smtClean="0"/>
                        <a:t>STAND</a:t>
                      </a:r>
                      <a:r>
                        <a:rPr lang="en-US" sz="2800" baseline="0" dirty="0" smtClean="0"/>
                        <a:t> </a:t>
                      </a:r>
                      <a:r>
                        <a:rPr lang="en-US" sz="2800" dirty="0" smtClean="0"/>
                        <a:t>DEV</a:t>
                      </a:r>
                      <a:endParaRPr lang="en-US" sz="2800" dirty="0"/>
                    </a:p>
                  </a:txBody>
                  <a:tcPr anchor="ctr" anchorCtr="1"/>
                </a:tc>
              </a:tr>
              <a:tr h="1155631">
                <a:tc>
                  <a:txBody>
                    <a:bodyPr/>
                    <a:lstStyle/>
                    <a:p>
                      <a:r>
                        <a:rPr lang="en-US" sz="3600" dirty="0" smtClean="0"/>
                        <a:t>A</a:t>
                      </a:r>
                      <a:endParaRPr lang="en-US" sz="3600" dirty="0"/>
                    </a:p>
                  </a:txBody>
                  <a:tcPr anchor="ctr" anchorCtr="1"/>
                </a:tc>
                <a:tc>
                  <a:txBody>
                    <a:bodyPr/>
                    <a:lstStyle/>
                    <a:p>
                      <a:r>
                        <a:rPr lang="en-US" sz="3600" dirty="0" smtClean="0"/>
                        <a:t>17.157</a:t>
                      </a:r>
                      <a:endParaRPr lang="en-US" sz="3600" dirty="0"/>
                    </a:p>
                  </a:txBody>
                  <a:tcPr anchor="ctr" anchorCtr="1"/>
                </a:tc>
                <a:tc>
                  <a:txBody>
                    <a:bodyPr/>
                    <a:lstStyle/>
                    <a:p>
                      <a:r>
                        <a:rPr lang="en-US" sz="3600" dirty="0" smtClean="0"/>
                        <a:t>6.559</a:t>
                      </a:r>
                      <a:endParaRPr lang="en-US" sz="3600" dirty="0"/>
                    </a:p>
                  </a:txBody>
                  <a:tcPr anchor="ctr" anchorCtr="1"/>
                </a:tc>
              </a:tr>
              <a:tr h="1155631">
                <a:tc>
                  <a:txBody>
                    <a:bodyPr/>
                    <a:lstStyle/>
                    <a:p>
                      <a:r>
                        <a:rPr lang="en-US" sz="3600" dirty="0" smtClean="0"/>
                        <a:t>B</a:t>
                      </a:r>
                      <a:endParaRPr lang="en-US" sz="3600" dirty="0"/>
                    </a:p>
                  </a:txBody>
                  <a:tcPr anchor="ctr" anchorCtr="1"/>
                </a:tc>
                <a:tc>
                  <a:txBody>
                    <a:bodyPr/>
                    <a:lstStyle/>
                    <a:p>
                      <a:r>
                        <a:rPr lang="en-US" sz="3600" dirty="0" smtClean="0"/>
                        <a:t>23.436</a:t>
                      </a:r>
                      <a:endParaRPr lang="en-US" sz="3600" dirty="0"/>
                    </a:p>
                  </a:txBody>
                  <a:tcPr anchor="ctr" anchorCtr="1"/>
                </a:tc>
                <a:tc>
                  <a:txBody>
                    <a:bodyPr/>
                    <a:lstStyle/>
                    <a:p>
                      <a:r>
                        <a:rPr lang="en-US" sz="3600" dirty="0" smtClean="0"/>
                        <a:t>7.044</a:t>
                      </a:r>
                      <a:endParaRPr lang="en-US" sz="3600" dirty="0"/>
                    </a:p>
                  </a:txBody>
                  <a:tcPr anchor="ctr" anchorCtr="1"/>
                </a:tc>
              </a:tr>
              <a:tr h="1155631">
                <a:tc>
                  <a:txBody>
                    <a:bodyPr/>
                    <a:lstStyle/>
                    <a:p>
                      <a:r>
                        <a:rPr lang="en-US" sz="3600" dirty="0" smtClean="0"/>
                        <a:t>C</a:t>
                      </a:r>
                      <a:endParaRPr lang="en-US" sz="3600" dirty="0"/>
                    </a:p>
                  </a:txBody>
                  <a:tcPr anchor="ctr" anchorCtr="1"/>
                </a:tc>
                <a:tc>
                  <a:txBody>
                    <a:bodyPr/>
                    <a:lstStyle/>
                    <a:p>
                      <a:r>
                        <a:rPr lang="en-US" sz="3600" dirty="0" smtClean="0"/>
                        <a:t>25.318</a:t>
                      </a:r>
                      <a:endParaRPr lang="en-US" sz="3600" dirty="0"/>
                    </a:p>
                  </a:txBody>
                  <a:tcPr anchor="ctr" anchorCtr="1"/>
                </a:tc>
                <a:tc>
                  <a:txBody>
                    <a:bodyPr/>
                    <a:lstStyle/>
                    <a:p>
                      <a:r>
                        <a:rPr lang="en-US" sz="3600" dirty="0" smtClean="0"/>
                        <a:t>7.549</a:t>
                      </a:r>
                      <a:endParaRPr lang="en-US" sz="3600" dirty="0"/>
                    </a:p>
                  </a:txBody>
                  <a:tcPr anchor="ctr" anchorCtr="1"/>
                </a:tc>
              </a:tr>
            </a:tbl>
          </a:graphicData>
        </a:graphic>
      </p:graphicFrame>
      <p:sp>
        <p:nvSpPr>
          <p:cNvPr id="101" name="Text Placeholder 100"/>
          <p:cNvSpPr>
            <a:spLocks noGrp="1"/>
          </p:cNvSpPr>
          <p:nvPr>
            <p:ph type="body" sz="quarter" idx="23"/>
          </p:nvPr>
        </p:nvSpPr>
        <p:spPr/>
        <p:txBody>
          <a:bodyPr/>
          <a:lstStyle/>
          <a:p>
            <a:endParaRPr lang="en-US"/>
          </a:p>
        </p:txBody>
      </p:sp>
      <p:sp>
        <p:nvSpPr>
          <p:cNvPr id="102" name="Text Placeholder 17"/>
          <p:cNvSpPr>
            <a:spLocks noGrp="1"/>
          </p:cNvSpPr>
          <p:nvPr>
            <p:ph type="body" sz="quarter" idx="153"/>
          </p:nvPr>
        </p:nvSpPr>
        <p:spPr/>
        <p:txBody>
          <a:bodyPr>
            <a:normAutofit fontScale="55000" lnSpcReduction="20000"/>
          </a:bodyPr>
          <a:lstStyle/>
          <a:p>
            <a:r>
              <a:rPr lang="en-US" dirty="0" smtClean="0"/>
              <a:t>THE EFFECTS OF FALSE SPRING EVENTS ON FOLIATE PHENOPHASES AND THE DURATION OF VEGETATIVE RISK</a:t>
            </a:r>
            <a:endParaRPr lang="en-US" dirty="0"/>
          </a:p>
        </p:txBody>
      </p:sp>
      <p:sp>
        <p:nvSpPr>
          <p:cNvPr id="103" name="Text Placeholder 102"/>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921</TotalTime>
  <Words>320</Words>
  <Application>Microsoft Macintosh PowerPoint</Application>
  <PresentationFormat>Custom</PresentationFormat>
  <Paragraphs>24</Paragraphs>
  <Slides>1</Slides>
  <Notes>1</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Avenir Black</vt:lpstr>
      <vt:lpstr>Avenir Book</vt:lpstr>
      <vt:lpstr>Calibri</vt:lpstr>
      <vt:lpstr>Times New Roman</vt:lpstr>
      <vt:lpstr>Trebuchet MS</vt:lpstr>
      <vt:lpstr>Arial</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Microsoft Office User</cp:lastModifiedBy>
  <cp:revision>75</cp:revision>
  <cp:lastPrinted>2015-06-29T17:31:11Z</cp:lastPrinted>
  <dcterms:created xsi:type="dcterms:W3CDTF">2012-02-03T19:11:35Z</dcterms:created>
  <dcterms:modified xsi:type="dcterms:W3CDTF">2017-04-17T22:06:18Z</dcterms:modified>
</cp:coreProperties>
</file>